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Bebas Neue"/>
      <p:regular r:id="rId39"/>
    </p:embeddedFont>
    <p:embeddedFont>
      <p:font typeface="Overpass"/>
      <p:regular r:id="rId40"/>
      <p:bold r:id="rId41"/>
      <p:italic r:id="rId42"/>
      <p:boldItalic r:id="rId43"/>
    </p:embeddedFont>
    <p:embeddedFont>
      <p:font typeface="Russo One"/>
      <p:regular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735F4C0-B47D-46E5-8949-58A47C4B635F}">
  <a:tblStyle styleId="{8735F4C0-B47D-46E5-8949-58A47C4B63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verpass-regular.fntdata"/><Relationship Id="rId20" Type="http://schemas.openxmlformats.org/officeDocument/2006/relationships/slide" Target="slides/slide15.xml"/><Relationship Id="rId42" Type="http://schemas.openxmlformats.org/officeDocument/2006/relationships/font" Target="fonts/Overpass-italic.fntdata"/><Relationship Id="rId41" Type="http://schemas.openxmlformats.org/officeDocument/2006/relationships/font" Target="fonts/Overpass-bold.fntdata"/><Relationship Id="rId22" Type="http://schemas.openxmlformats.org/officeDocument/2006/relationships/slide" Target="slides/slide17.xml"/><Relationship Id="rId44" Type="http://schemas.openxmlformats.org/officeDocument/2006/relationships/font" Target="fonts/RussoOne-regular.fntdata"/><Relationship Id="rId21" Type="http://schemas.openxmlformats.org/officeDocument/2006/relationships/slide" Target="slides/slide16.xml"/><Relationship Id="rId43" Type="http://schemas.openxmlformats.org/officeDocument/2006/relationships/font" Target="fonts/Overpass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BebasNeue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4e3a717c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24e3a717c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4be56fd3f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24be56fd3f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24be56fd3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24be56fd3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4be56fd3f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24be56fd3f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4be56fd3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24be56fd3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4be56fd3f_2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24be56fd3f_2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24be56fd3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24be56fd3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24be56fd3f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24be56fd3f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</a:t>
            </a:r>
            <a:br>
              <a:rPr lang="en"/>
            </a:br>
            <a:r>
              <a:rPr lang="en"/>
              <a:t>Part count </a:t>
            </a:r>
            <a:r>
              <a:rPr lang="en"/>
              <a:t>decrease, part integration/ reduction especially in gripper</a:t>
            </a:r>
            <a:br>
              <a:rPr lang="en"/>
            </a:br>
            <a:r>
              <a:rPr lang="en"/>
              <a:t>Less Purchased parts!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24be56fd3f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24be56fd3f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Ron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24f53529e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24f53529e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4be56fd3f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24be56fd3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24f53529e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24f53529e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Ron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250cbec554_2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250cbec554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24e3a717c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24e3a717c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Monique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24e3a717ca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24e3a717ca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Monique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24e1c4048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24e1c4048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Monique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24e1c4048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24e1c4048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Monique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24e1c4048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24e1c4048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Monique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24e1c4048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24e1c4048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Monique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24be56fd3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24be56fd3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Monique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24be56fd3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24be56fd3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4be56fd3f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4be56fd3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250cbec554_4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250cbec554_4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250cbec554_2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250cbec554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250cbec554_2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250cbec554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250cbec554_2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250cbec554_2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4be56fd3f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4be56fd3f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204a0a7d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2204a0a7d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1f38bacf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21f38bacf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Monique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4be56fd3f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4be56fd3f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Monique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613d517d8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613d517d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Monique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24be56fd3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24be56fd3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821800" y="1006350"/>
            <a:ext cx="5137500" cy="21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821800" y="3366913"/>
            <a:ext cx="43590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hasCustomPrompt="1" type="title"/>
          </p:nvPr>
        </p:nvSpPr>
        <p:spPr>
          <a:xfrm>
            <a:off x="715100" y="789850"/>
            <a:ext cx="65760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/>
          <p:nvPr>
            <p:ph idx="1" type="subTitle"/>
          </p:nvPr>
        </p:nvSpPr>
        <p:spPr>
          <a:xfrm>
            <a:off x="715100" y="2301000"/>
            <a:ext cx="6576000" cy="4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719988" y="1632725"/>
            <a:ext cx="34167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13"/>
          <p:cNvSpPr txBox="1"/>
          <p:nvPr>
            <p:ph hasCustomPrompt="1" idx="2" type="title"/>
          </p:nvPr>
        </p:nvSpPr>
        <p:spPr>
          <a:xfrm>
            <a:off x="810048" y="1222300"/>
            <a:ext cx="786600" cy="3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" name="Google Shape;43;p13"/>
          <p:cNvSpPr txBox="1"/>
          <p:nvPr>
            <p:ph idx="1" type="subTitle"/>
          </p:nvPr>
        </p:nvSpPr>
        <p:spPr>
          <a:xfrm>
            <a:off x="719988" y="2084225"/>
            <a:ext cx="2270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title"/>
          </p:nvPr>
        </p:nvSpPr>
        <p:spPr>
          <a:xfrm>
            <a:off x="4558018" y="1632725"/>
            <a:ext cx="34167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" name="Google Shape;45;p13"/>
          <p:cNvSpPr txBox="1"/>
          <p:nvPr>
            <p:ph hasCustomPrompt="1" idx="4" type="title"/>
          </p:nvPr>
        </p:nvSpPr>
        <p:spPr>
          <a:xfrm>
            <a:off x="4693048" y="1222300"/>
            <a:ext cx="726600" cy="3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/>
          <p:nvPr>
            <p:ph idx="5" type="subTitle"/>
          </p:nvPr>
        </p:nvSpPr>
        <p:spPr>
          <a:xfrm>
            <a:off x="4558018" y="2084225"/>
            <a:ext cx="2270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6" type="title"/>
          </p:nvPr>
        </p:nvSpPr>
        <p:spPr>
          <a:xfrm>
            <a:off x="719988" y="3532175"/>
            <a:ext cx="34167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13"/>
          <p:cNvSpPr txBox="1"/>
          <p:nvPr>
            <p:ph hasCustomPrompt="1" idx="7" type="title"/>
          </p:nvPr>
        </p:nvSpPr>
        <p:spPr>
          <a:xfrm>
            <a:off x="855023" y="3121700"/>
            <a:ext cx="726600" cy="3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/>
          <p:nvPr>
            <p:ph idx="8" type="subTitle"/>
          </p:nvPr>
        </p:nvSpPr>
        <p:spPr>
          <a:xfrm>
            <a:off x="719988" y="3983675"/>
            <a:ext cx="2270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9" type="title"/>
          </p:nvPr>
        </p:nvSpPr>
        <p:spPr>
          <a:xfrm>
            <a:off x="4558018" y="3532175"/>
            <a:ext cx="34167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" name="Google Shape;51;p13"/>
          <p:cNvSpPr txBox="1"/>
          <p:nvPr>
            <p:ph hasCustomPrompt="1" idx="13" type="title"/>
          </p:nvPr>
        </p:nvSpPr>
        <p:spPr>
          <a:xfrm>
            <a:off x="4693049" y="3121700"/>
            <a:ext cx="726600" cy="3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/>
          <p:nvPr>
            <p:ph idx="14" type="subTitle"/>
          </p:nvPr>
        </p:nvSpPr>
        <p:spPr>
          <a:xfrm>
            <a:off x="4558018" y="3983675"/>
            <a:ext cx="2270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971575" y="2753100"/>
            <a:ext cx="456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971575" y="1012800"/>
            <a:ext cx="6227700" cy="174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idx="1" type="subTitle"/>
          </p:nvPr>
        </p:nvSpPr>
        <p:spPr>
          <a:xfrm>
            <a:off x="5123663" y="2918875"/>
            <a:ext cx="2907600" cy="11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type="title"/>
          </p:nvPr>
        </p:nvSpPr>
        <p:spPr>
          <a:xfrm>
            <a:off x="5123663" y="2346175"/>
            <a:ext cx="2907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idx="1" type="subTitle"/>
          </p:nvPr>
        </p:nvSpPr>
        <p:spPr>
          <a:xfrm>
            <a:off x="715100" y="1212525"/>
            <a:ext cx="5145600" cy="28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idx="1" type="subTitle"/>
          </p:nvPr>
        </p:nvSpPr>
        <p:spPr>
          <a:xfrm>
            <a:off x="715100" y="1017725"/>
            <a:ext cx="7704000" cy="1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idx="1" type="subTitle"/>
          </p:nvPr>
        </p:nvSpPr>
        <p:spPr>
          <a:xfrm>
            <a:off x="715100" y="1017725"/>
            <a:ext cx="7704000" cy="3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/>
          <p:nvPr>
            <p:ph idx="1" type="subTitle"/>
          </p:nvPr>
        </p:nvSpPr>
        <p:spPr>
          <a:xfrm>
            <a:off x="715100" y="3516950"/>
            <a:ext cx="35991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type="title"/>
          </p:nvPr>
        </p:nvSpPr>
        <p:spPr>
          <a:xfrm>
            <a:off x="720000" y="2305250"/>
            <a:ext cx="4364700" cy="121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715100" y="3063675"/>
            <a:ext cx="4926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hasCustomPrompt="1" idx="2" type="title"/>
          </p:nvPr>
        </p:nvSpPr>
        <p:spPr>
          <a:xfrm>
            <a:off x="2536700" y="2027625"/>
            <a:ext cx="1283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998150" y="3905475"/>
            <a:ext cx="43602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>
            <a:off x="2371675" y="1249300"/>
            <a:ext cx="5460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6" name="Google Shape;76;p21"/>
          <p:cNvSpPr txBox="1"/>
          <p:nvPr>
            <p:ph idx="1" type="subTitle"/>
          </p:nvPr>
        </p:nvSpPr>
        <p:spPr>
          <a:xfrm>
            <a:off x="2371675" y="1624623"/>
            <a:ext cx="5460000" cy="6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2" type="title"/>
          </p:nvPr>
        </p:nvSpPr>
        <p:spPr>
          <a:xfrm>
            <a:off x="2371675" y="2462526"/>
            <a:ext cx="5460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8" name="Google Shape;78;p21"/>
          <p:cNvSpPr txBox="1"/>
          <p:nvPr>
            <p:ph idx="3" type="subTitle"/>
          </p:nvPr>
        </p:nvSpPr>
        <p:spPr>
          <a:xfrm>
            <a:off x="2371675" y="2837849"/>
            <a:ext cx="5460000" cy="6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4" type="title"/>
          </p:nvPr>
        </p:nvSpPr>
        <p:spPr>
          <a:xfrm>
            <a:off x="2371675" y="3675752"/>
            <a:ext cx="5460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0" name="Google Shape;80;p21"/>
          <p:cNvSpPr txBox="1"/>
          <p:nvPr>
            <p:ph idx="5" type="subTitle"/>
          </p:nvPr>
        </p:nvSpPr>
        <p:spPr>
          <a:xfrm>
            <a:off x="2371675" y="4051075"/>
            <a:ext cx="5460000" cy="6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type="title"/>
          </p:nvPr>
        </p:nvSpPr>
        <p:spPr>
          <a:xfrm>
            <a:off x="1671600" y="1436875"/>
            <a:ext cx="28185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4" name="Google Shape;84;p22"/>
          <p:cNvSpPr txBox="1"/>
          <p:nvPr>
            <p:ph idx="1" type="subTitle"/>
          </p:nvPr>
        </p:nvSpPr>
        <p:spPr>
          <a:xfrm>
            <a:off x="1671603" y="1888375"/>
            <a:ext cx="2092200" cy="6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2" type="title"/>
          </p:nvPr>
        </p:nvSpPr>
        <p:spPr>
          <a:xfrm>
            <a:off x="5440200" y="1436875"/>
            <a:ext cx="28185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6" name="Google Shape;86;p22"/>
          <p:cNvSpPr txBox="1"/>
          <p:nvPr>
            <p:ph idx="3" type="subTitle"/>
          </p:nvPr>
        </p:nvSpPr>
        <p:spPr>
          <a:xfrm>
            <a:off x="5440202" y="1888375"/>
            <a:ext cx="2092200" cy="6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4" type="title"/>
          </p:nvPr>
        </p:nvSpPr>
        <p:spPr>
          <a:xfrm>
            <a:off x="1671600" y="3178125"/>
            <a:ext cx="28185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8" name="Google Shape;88;p22"/>
          <p:cNvSpPr txBox="1"/>
          <p:nvPr>
            <p:ph idx="5" type="subTitle"/>
          </p:nvPr>
        </p:nvSpPr>
        <p:spPr>
          <a:xfrm>
            <a:off x="1671603" y="3629625"/>
            <a:ext cx="2092200" cy="6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6" type="title"/>
          </p:nvPr>
        </p:nvSpPr>
        <p:spPr>
          <a:xfrm>
            <a:off x="5440200" y="3178125"/>
            <a:ext cx="28185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0" name="Google Shape;90;p22"/>
          <p:cNvSpPr txBox="1"/>
          <p:nvPr>
            <p:ph idx="7" type="subTitle"/>
          </p:nvPr>
        </p:nvSpPr>
        <p:spPr>
          <a:xfrm>
            <a:off x="5440202" y="3629625"/>
            <a:ext cx="2092200" cy="6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type="title"/>
          </p:nvPr>
        </p:nvSpPr>
        <p:spPr>
          <a:xfrm>
            <a:off x="720000" y="1781325"/>
            <a:ext cx="23055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4" name="Google Shape;94;p23"/>
          <p:cNvSpPr txBox="1"/>
          <p:nvPr>
            <p:ph idx="1" type="subTitle"/>
          </p:nvPr>
        </p:nvSpPr>
        <p:spPr>
          <a:xfrm>
            <a:off x="720000" y="223282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2" type="title"/>
          </p:nvPr>
        </p:nvSpPr>
        <p:spPr>
          <a:xfrm>
            <a:off x="3419269" y="1781325"/>
            <a:ext cx="23055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6" name="Google Shape;96;p23"/>
          <p:cNvSpPr txBox="1"/>
          <p:nvPr>
            <p:ph idx="3" type="subTitle"/>
          </p:nvPr>
        </p:nvSpPr>
        <p:spPr>
          <a:xfrm>
            <a:off x="3419269" y="223282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4" type="title"/>
          </p:nvPr>
        </p:nvSpPr>
        <p:spPr>
          <a:xfrm>
            <a:off x="720000" y="3500775"/>
            <a:ext cx="23055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8" name="Google Shape;98;p23"/>
          <p:cNvSpPr txBox="1"/>
          <p:nvPr>
            <p:ph idx="5" type="subTitle"/>
          </p:nvPr>
        </p:nvSpPr>
        <p:spPr>
          <a:xfrm>
            <a:off x="720000" y="39522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6" type="title"/>
          </p:nvPr>
        </p:nvSpPr>
        <p:spPr>
          <a:xfrm>
            <a:off x="3419269" y="3500775"/>
            <a:ext cx="23055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0" name="Google Shape;100;p23"/>
          <p:cNvSpPr txBox="1"/>
          <p:nvPr>
            <p:ph idx="7" type="subTitle"/>
          </p:nvPr>
        </p:nvSpPr>
        <p:spPr>
          <a:xfrm>
            <a:off x="3419269" y="39522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8" type="title"/>
          </p:nvPr>
        </p:nvSpPr>
        <p:spPr>
          <a:xfrm>
            <a:off x="6118545" y="1781325"/>
            <a:ext cx="23055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2" name="Google Shape;102;p23"/>
          <p:cNvSpPr txBox="1"/>
          <p:nvPr>
            <p:ph idx="9" type="subTitle"/>
          </p:nvPr>
        </p:nvSpPr>
        <p:spPr>
          <a:xfrm>
            <a:off x="6118545" y="223282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3" type="title"/>
          </p:nvPr>
        </p:nvSpPr>
        <p:spPr>
          <a:xfrm>
            <a:off x="6118545" y="3500775"/>
            <a:ext cx="23055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4" name="Google Shape;104;p23"/>
          <p:cNvSpPr txBox="1"/>
          <p:nvPr>
            <p:ph idx="14" type="subTitle"/>
          </p:nvPr>
        </p:nvSpPr>
        <p:spPr>
          <a:xfrm>
            <a:off x="6118545" y="39522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/>
          <p:nvPr>
            <p:ph hasCustomPrompt="1" type="title"/>
          </p:nvPr>
        </p:nvSpPr>
        <p:spPr>
          <a:xfrm>
            <a:off x="3868225" y="540000"/>
            <a:ext cx="4560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8" name="Google Shape;108;p24"/>
          <p:cNvSpPr txBox="1"/>
          <p:nvPr>
            <p:ph idx="1" type="subTitle"/>
          </p:nvPr>
        </p:nvSpPr>
        <p:spPr>
          <a:xfrm>
            <a:off x="3868225" y="1246027"/>
            <a:ext cx="45606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hasCustomPrompt="1" idx="2" type="title"/>
          </p:nvPr>
        </p:nvSpPr>
        <p:spPr>
          <a:xfrm>
            <a:off x="3868225" y="1996143"/>
            <a:ext cx="4560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10" name="Google Shape;110;p24"/>
          <p:cNvSpPr txBox="1"/>
          <p:nvPr>
            <p:ph idx="3" type="subTitle"/>
          </p:nvPr>
        </p:nvSpPr>
        <p:spPr>
          <a:xfrm>
            <a:off x="3868225" y="2702170"/>
            <a:ext cx="45606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hasCustomPrompt="1" idx="4" type="title"/>
          </p:nvPr>
        </p:nvSpPr>
        <p:spPr>
          <a:xfrm>
            <a:off x="3868225" y="3452298"/>
            <a:ext cx="4560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12" name="Google Shape;112;p24"/>
          <p:cNvSpPr txBox="1"/>
          <p:nvPr>
            <p:ph idx="5" type="subTitle"/>
          </p:nvPr>
        </p:nvSpPr>
        <p:spPr>
          <a:xfrm>
            <a:off x="3868225" y="4158325"/>
            <a:ext cx="45606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type="ctrTitle"/>
          </p:nvPr>
        </p:nvSpPr>
        <p:spPr>
          <a:xfrm>
            <a:off x="2429950" y="669825"/>
            <a:ext cx="4284000" cy="9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5" name="Google Shape;115;p25"/>
          <p:cNvSpPr txBox="1"/>
          <p:nvPr>
            <p:ph idx="1" type="subTitle"/>
          </p:nvPr>
        </p:nvSpPr>
        <p:spPr>
          <a:xfrm>
            <a:off x="2425075" y="1585175"/>
            <a:ext cx="4293900" cy="12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6" name="Google Shape;116;p25"/>
          <p:cNvSpPr txBox="1"/>
          <p:nvPr/>
        </p:nvSpPr>
        <p:spPr>
          <a:xfrm>
            <a:off x="2061125" y="3647625"/>
            <a:ext cx="502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CREDITS: This presentation template was created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, including icons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2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" sz="12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and infographics &amp; images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720000" y="1048550"/>
            <a:ext cx="7704000" cy="35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747450" y="2542300"/>
            <a:ext cx="2727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latin typeface="Russo One"/>
                <a:ea typeface="Russo One"/>
                <a:cs typeface="Russo One"/>
                <a:sym typeface="Russo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2" type="subTitle"/>
          </p:nvPr>
        </p:nvSpPr>
        <p:spPr>
          <a:xfrm>
            <a:off x="4175999" y="2542300"/>
            <a:ext cx="2727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latin typeface="Russo One"/>
                <a:ea typeface="Russo One"/>
                <a:cs typeface="Russo One"/>
                <a:sym typeface="Russo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3" type="subTitle"/>
          </p:nvPr>
        </p:nvSpPr>
        <p:spPr>
          <a:xfrm>
            <a:off x="747450" y="3038800"/>
            <a:ext cx="2727300" cy="9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4" type="subTitle"/>
          </p:nvPr>
        </p:nvSpPr>
        <p:spPr>
          <a:xfrm>
            <a:off x="4175998" y="3038800"/>
            <a:ext cx="2727300" cy="9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949225" y="1152475"/>
            <a:ext cx="37068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Font typeface="Anaheim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2248800" y="1105500"/>
            <a:ext cx="4646400" cy="18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3001600" y="1381638"/>
            <a:ext cx="5427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" name="Google Shape;33;p9"/>
          <p:cNvSpPr txBox="1"/>
          <p:nvPr>
            <p:ph idx="1" type="subTitle"/>
          </p:nvPr>
        </p:nvSpPr>
        <p:spPr>
          <a:xfrm>
            <a:off x="3766300" y="2223449"/>
            <a:ext cx="4662600" cy="15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720000" y="40358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sso One"/>
              <a:buNone/>
              <a:defRPr sz="3000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verpass"/>
              <a:buChar char="●"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verpass"/>
              <a:buChar char="○"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verpass"/>
              <a:buChar char="■"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verpass"/>
              <a:buChar char="●"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verpass"/>
              <a:buChar char="○"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verpass"/>
              <a:buChar char="■"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verpass"/>
              <a:buChar char="●"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verpass"/>
              <a:buChar char="○"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verpass"/>
              <a:buChar char="■"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jpg"/><Relationship Id="rId4" Type="http://schemas.openxmlformats.org/officeDocument/2006/relationships/image" Target="../media/image4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jpg"/><Relationship Id="rId4" Type="http://schemas.openxmlformats.org/officeDocument/2006/relationships/image" Target="../media/image34.jpg"/><Relationship Id="rId5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image" Target="../media/image4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5.png"/><Relationship Id="rId4" Type="http://schemas.openxmlformats.org/officeDocument/2006/relationships/image" Target="../media/image5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9.png"/><Relationship Id="rId4" Type="http://schemas.openxmlformats.org/officeDocument/2006/relationships/image" Target="../media/image4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1.png"/><Relationship Id="rId4" Type="http://schemas.openxmlformats.org/officeDocument/2006/relationships/image" Target="../media/image5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0.png"/><Relationship Id="rId4" Type="http://schemas.openxmlformats.org/officeDocument/2006/relationships/image" Target="../media/image48.png"/><Relationship Id="rId5" Type="http://schemas.openxmlformats.org/officeDocument/2006/relationships/image" Target="../media/image4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drive.google.com/file/d/12dw2Xr_rfboXWyGxwYOUoW4eRDkfL0xg/view" TargetMode="External"/><Relationship Id="rId4" Type="http://schemas.openxmlformats.org/officeDocument/2006/relationships/image" Target="../media/image4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7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jpg"/><Relationship Id="rId4" Type="http://schemas.openxmlformats.org/officeDocument/2006/relationships/image" Target="../media/image4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Relationship Id="rId4" Type="http://schemas.openxmlformats.org/officeDocument/2006/relationships/image" Target="../media/image6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4.png"/><Relationship Id="rId4" Type="http://schemas.openxmlformats.org/officeDocument/2006/relationships/image" Target="../media/image5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Relationship Id="rId4" Type="http://schemas.openxmlformats.org/officeDocument/2006/relationships/image" Target="../media/image5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7.png"/><Relationship Id="rId4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0.png"/><Relationship Id="rId4" Type="http://schemas.openxmlformats.org/officeDocument/2006/relationships/image" Target="../media/image6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8.png"/><Relationship Id="rId4" Type="http://schemas.openxmlformats.org/officeDocument/2006/relationships/image" Target="../media/image6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9"/>
          <p:cNvPicPr preferRelativeResize="0"/>
          <p:nvPr/>
        </p:nvPicPr>
        <p:blipFill rotWithShape="1">
          <a:blip r:embed="rId4">
            <a:alphaModFix/>
          </a:blip>
          <a:srcRect b="29839" l="0" r="0" t="0"/>
          <a:stretch/>
        </p:blipFill>
        <p:spPr>
          <a:xfrm>
            <a:off x="6604900" y="-27775"/>
            <a:ext cx="2388624" cy="3394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9"/>
          <p:cNvPicPr preferRelativeResize="0"/>
          <p:nvPr/>
        </p:nvPicPr>
        <p:blipFill rotWithShape="1">
          <a:blip r:embed="rId5">
            <a:alphaModFix/>
          </a:blip>
          <a:srcRect b="21833" l="0" r="0" t="29168"/>
          <a:stretch/>
        </p:blipFill>
        <p:spPr>
          <a:xfrm>
            <a:off x="6604900" y="1256237"/>
            <a:ext cx="2539101" cy="252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99764" y="1597150"/>
            <a:ext cx="1711874" cy="347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9"/>
          <p:cNvPicPr preferRelativeResize="0"/>
          <p:nvPr/>
        </p:nvPicPr>
        <p:blipFill rotWithShape="1">
          <a:blip r:embed="rId7">
            <a:alphaModFix/>
          </a:blip>
          <a:srcRect b="12722" l="0" r="0" t="14781"/>
          <a:stretch/>
        </p:blipFill>
        <p:spPr>
          <a:xfrm>
            <a:off x="6027937" y="1542950"/>
            <a:ext cx="1796775" cy="26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9"/>
          <p:cNvSpPr txBox="1"/>
          <p:nvPr>
            <p:ph type="ctrTitle"/>
          </p:nvPr>
        </p:nvSpPr>
        <p:spPr>
          <a:xfrm>
            <a:off x="821800" y="1006350"/>
            <a:ext cx="5137500" cy="21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 Rover Robotic Arm</a:t>
            </a:r>
            <a:endParaRPr/>
          </a:p>
        </p:txBody>
      </p:sp>
      <p:sp>
        <p:nvSpPr>
          <p:cNvPr id="129" name="Google Shape;129;p29"/>
          <p:cNvSpPr txBox="1"/>
          <p:nvPr>
            <p:ph idx="1" type="subTitle"/>
          </p:nvPr>
        </p:nvSpPr>
        <p:spPr>
          <a:xfrm>
            <a:off x="821800" y="3366913"/>
            <a:ext cx="43590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DeCapua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 Klausenstock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Subhraneel Sarkar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Monique Reid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81569" y="4315301"/>
            <a:ext cx="2282025" cy="151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88456" y="3822776"/>
            <a:ext cx="2282025" cy="151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725" y="848400"/>
            <a:ext cx="3693675" cy="326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8"/>
          <p:cNvSpPr txBox="1"/>
          <p:nvPr/>
        </p:nvSpPr>
        <p:spPr>
          <a:xfrm>
            <a:off x="4482825" y="848400"/>
            <a:ext cx="42555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verpass"/>
              <a:buChar char="●"/>
            </a:pPr>
            <a:r>
              <a:rPr lang="en" sz="1600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rPr>
              <a:t>This patent includes a system where each structural member is pivotally coupled with each other to form joints and are controlled by motors</a:t>
            </a:r>
            <a:endParaRPr sz="1600">
              <a:solidFill>
                <a:schemeClr val="lt2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2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verpass"/>
              <a:buChar char="●"/>
            </a:pPr>
            <a:r>
              <a:rPr lang="en" sz="1600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rPr>
              <a:t>Position </a:t>
            </a:r>
            <a:r>
              <a:rPr lang="en" sz="1600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rPr>
              <a:t>calibration</a:t>
            </a:r>
            <a:r>
              <a:rPr lang="en" sz="1600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rPr>
              <a:t> is done via drive </a:t>
            </a:r>
            <a:r>
              <a:rPr lang="en" sz="1600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rPr>
              <a:t>arrangements</a:t>
            </a:r>
            <a:r>
              <a:rPr lang="en" sz="1600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rPr>
              <a:t> through cable/pulley systems</a:t>
            </a:r>
            <a:endParaRPr sz="1600">
              <a:solidFill>
                <a:schemeClr val="lt2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2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verpass"/>
              <a:buChar char="●"/>
            </a:pPr>
            <a:r>
              <a:rPr lang="en" sz="1600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rPr>
              <a:t>Provides an apparatus for securing and routing various drive cables to the pulley structures so that a more positive coupling </a:t>
            </a:r>
            <a:r>
              <a:rPr lang="en" sz="1600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rPr>
              <a:t>between</a:t>
            </a:r>
            <a:r>
              <a:rPr lang="en" sz="1600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rPr>
              <a:t> the motors and the structural members can be obtained.</a:t>
            </a:r>
            <a:endParaRPr sz="1600">
              <a:solidFill>
                <a:schemeClr val="lt2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97" name="Google Shape;197;p38"/>
          <p:cNvSpPr txBox="1"/>
          <p:nvPr/>
        </p:nvSpPr>
        <p:spPr>
          <a:xfrm>
            <a:off x="1501950" y="4257500"/>
            <a:ext cx="2352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lt2"/>
                </a:solidFill>
              </a:rPr>
              <a:t>US #4,806,066</a:t>
            </a:r>
            <a:endParaRPr sz="1800">
              <a:solidFill>
                <a:schemeClr val="lt2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"/>
          <p:cNvSpPr txBox="1"/>
          <p:nvPr>
            <p:ph type="title"/>
          </p:nvPr>
        </p:nvSpPr>
        <p:spPr>
          <a:xfrm>
            <a:off x="400750" y="220375"/>
            <a:ext cx="7704000" cy="97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REDESIGN: </a:t>
            </a:r>
            <a:r>
              <a:rPr lang="en"/>
              <a:t>Part Count Reduction (Gripper)</a:t>
            </a:r>
            <a:endParaRPr/>
          </a:p>
        </p:txBody>
      </p:sp>
      <p:pic>
        <p:nvPicPr>
          <p:cNvPr id="203" name="Google Shape;20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8425" y="854950"/>
            <a:ext cx="2328775" cy="177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9"/>
          <p:cNvSpPr txBox="1"/>
          <p:nvPr/>
        </p:nvSpPr>
        <p:spPr>
          <a:xfrm>
            <a:off x="473275" y="1277825"/>
            <a:ext cx="44814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verpass"/>
              <a:buChar char="●"/>
            </a:pPr>
            <a:r>
              <a:rPr lang="en" sz="19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Grasp fragile objects</a:t>
            </a:r>
            <a:endParaRPr sz="19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verpass"/>
              <a:buChar char="●"/>
            </a:pPr>
            <a:r>
              <a:rPr lang="en" sz="19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Robust and inherently compliant Gripper</a:t>
            </a:r>
            <a:endParaRPr sz="19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verpass"/>
              <a:buChar char="●"/>
            </a:pPr>
            <a:r>
              <a:rPr lang="en" sz="19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Low weight </a:t>
            </a:r>
            <a:endParaRPr sz="19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verpass"/>
              <a:buChar char="●"/>
            </a:pPr>
            <a:r>
              <a:rPr lang="en" sz="19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Easily 3D printed, inexpensive</a:t>
            </a:r>
            <a:endParaRPr sz="19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verpass"/>
              <a:buChar char="●"/>
            </a:pPr>
            <a:r>
              <a:rPr lang="en" sz="19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Reducing part count </a:t>
            </a:r>
            <a:endParaRPr sz="19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verpass"/>
              <a:buChar char="○"/>
            </a:pPr>
            <a:r>
              <a:rPr lang="en" sz="19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Motors</a:t>
            </a:r>
            <a:endParaRPr sz="19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verpass"/>
              <a:buChar char="○"/>
            </a:pPr>
            <a:r>
              <a:rPr lang="en" sz="19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Extra links</a:t>
            </a:r>
            <a:endParaRPr sz="19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205" name="Google Shape;20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8425" y="2696691"/>
            <a:ext cx="2328776" cy="2213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40"/>
          <p:cNvPicPr preferRelativeResize="0"/>
          <p:nvPr/>
        </p:nvPicPr>
        <p:blipFill rotWithShape="1">
          <a:blip r:embed="rId3">
            <a:alphaModFix/>
          </a:blip>
          <a:srcRect b="50450" l="29662" r="23096" t="0"/>
          <a:stretch/>
        </p:blipFill>
        <p:spPr>
          <a:xfrm>
            <a:off x="6475325" y="0"/>
            <a:ext cx="2667000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0"/>
          <p:cNvSpPr txBox="1"/>
          <p:nvPr>
            <p:ph idx="1" type="subTitle"/>
          </p:nvPr>
        </p:nvSpPr>
        <p:spPr>
          <a:xfrm>
            <a:off x="747450" y="1095800"/>
            <a:ext cx="3945600" cy="36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Changes: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Investment Cast for complex geometry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Integrated </a:t>
            </a:r>
            <a:r>
              <a:rPr lang="en">
                <a:latin typeface="Overpass"/>
                <a:ea typeface="Overpass"/>
                <a:cs typeface="Overpass"/>
                <a:sym typeface="Overpass"/>
              </a:rPr>
              <a:t>Pulley</a:t>
            </a:r>
            <a:r>
              <a:rPr lang="en">
                <a:latin typeface="Overpass"/>
                <a:ea typeface="Overpass"/>
                <a:cs typeface="Overpass"/>
                <a:sym typeface="Overpass"/>
              </a:rPr>
              <a:t> Gears /eliminated </a:t>
            </a:r>
            <a:r>
              <a:rPr lang="en">
                <a:latin typeface="Overpass"/>
                <a:ea typeface="Overpass"/>
                <a:cs typeface="Overpass"/>
                <a:sym typeface="Overpass"/>
              </a:rPr>
              <a:t>screws</a:t>
            </a:r>
            <a:r>
              <a:rPr lang="en">
                <a:latin typeface="Overpass"/>
                <a:ea typeface="Overpass"/>
                <a:cs typeface="Overpass"/>
                <a:sym typeface="Overpass"/>
              </a:rPr>
              <a:t>/internal features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Added bearing pockets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Added Stepper motor mount with self locating feature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12" name="Google Shape;212;p4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REDESIGN: Arm Linkage</a:t>
            </a:r>
            <a:endParaRPr/>
          </a:p>
        </p:txBody>
      </p:sp>
      <p:pic>
        <p:nvPicPr>
          <p:cNvPr id="213" name="Google Shape;21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9349" y="1228812"/>
            <a:ext cx="2634150" cy="339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0"/>
          <p:cNvSpPr/>
          <p:nvPr/>
        </p:nvSpPr>
        <p:spPr>
          <a:xfrm rot="-1498396">
            <a:off x="7788578" y="3328661"/>
            <a:ext cx="666516" cy="444791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8075" y="2762875"/>
            <a:ext cx="1369500" cy="238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0"/>
          <p:cNvSpPr/>
          <p:nvPr/>
        </p:nvSpPr>
        <p:spPr>
          <a:xfrm>
            <a:off x="6070077" y="4535920"/>
            <a:ext cx="666600" cy="444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0"/>
          <p:cNvSpPr/>
          <p:nvPr/>
        </p:nvSpPr>
        <p:spPr>
          <a:xfrm rot="-7807549">
            <a:off x="4926275" y="2430143"/>
            <a:ext cx="666596" cy="444961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1"/>
          <p:cNvPicPr preferRelativeResize="0"/>
          <p:nvPr/>
        </p:nvPicPr>
        <p:blipFill rotWithShape="1">
          <a:blip r:embed="rId3">
            <a:alphaModFix/>
          </a:blip>
          <a:srcRect b="8423" l="47896" r="20396" t="65078"/>
          <a:stretch/>
        </p:blipFill>
        <p:spPr>
          <a:xfrm>
            <a:off x="5806047" y="2997600"/>
            <a:ext cx="2408175" cy="15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REDESIGN: Shoulder Mount</a:t>
            </a:r>
            <a:endParaRPr/>
          </a:p>
        </p:txBody>
      </p:sp>
      <p:sp>
        <p:nvSpPr>
          <p:cNvPr id="224" name="Google Shape;224;p41"/>
          <p:cNvSpPr txBox="1"/>
          <p:nvPr>
            <p:ph idx="1" type="subTitle"/>
          </p:nvPr>
        </p:nvSpPr>
        <p:spPr>
          <a:xfrm>
            <a:off x="747450" y="1095800"/>
            <a:ext cx="3945600" cy="29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Changes: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Investment Cast for complex geometry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Integrated bearing mounts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Integrated stepper motor mount w/ self locating feature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225" name="Google Shape;225;p41"/>
          <p:cNvPicPr preferRelativeResize="0"/>
          <p:nvPr/>
        </p:nvPicPr>
        <p:blipFill rotWithShape="1">
          <a:blip r:embed="rId4">
            <a:alphaModFix/>
          </a:blip>
          <a:srcRect b="16086" l="4242" r="0" t="0"/>
          <a:stretch/>
        </p:blipFill>
        <p:spPr>
          <a:xfrm>
            <a:off x="5686900" y="1093925"/>
            <a:ext cx="2790675" cy="131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1"/>
          <p:cNvSpPr/>
          <p:nvPr/>
        </p:nvSpPr>
        <p:spPr>
          <a:xfrm rot="-1477648">
            <a:off x="7898341" y="3513373"/>
            <a:ext cx="666640" cy="44487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41"/>
          <p:cNvSpPr/>
          <p:nvPr/>
        </p:nvSpPr>
        <p:spPr>
          <a:xfrm rot="8478237">
            <a:off x="5561227" y="4179209"/>
            <a:ext cx="666519" cy="44500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 Analysis </a:t>
            </a:r>
            <a:r>
              <a:rPr lang="en"/>
              <a:t>Structural</a:t>
            </a:r>
            <a:r>
              <a:rPr lang="en"/>
              <a:t> Components</a:t>
            </a:r>
            <a:endParaRPr/>
          </a:p>
        </p:txBody>
      </p:sp>
      <p:pic>
        <p:nvPicPr>
          <p:cNvPr id="233" name="Google Shape;23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1850" y="2267350"/>
            <a:ext cx="3631976" cy="277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2"/>
          <p:cNvPicPr preferRelativeResize="0"/>
          <p:nvPr/>
        </p:nvPicPr>
        <p:blipFill rotWithShape="1">
          <a:blip r:embed="rId4">
            <a:alphaModFix/>
          </a:blip>
          <a:srcRect b="14951" l="0" r="0" t="0"/>
          <a:stretch/>
        </p:blipFill>
        <p:spPr>
          <a:xfrm>
            <a:off x="910900" y="2297313"/>
            <a:ext cx="4191926" cy="271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2"/>
          <p:cNvSpPr txBox="1"/>
          <p:nvPr>
            <p:ph idx="3" type="subTitle"/>
          </p:nvPr>
        </p:nvSpPr>
        <p:spPr>
          <a:xfrm>
            <a:off x="556900" y="1209850"/>
            <a:ext cx="4033500" cy="10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Aluminum: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Strong &amp; Light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Manufacturable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Affordable for Strength</a:t>
            </a:r>
            <a:endParaRPr b="1" sz="1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 Analysis Flexible Gripper</a:t>
            </a:r>
            <a:endParaRPr/>
          </a:p>
        </p:txBody>
      </p:sp>
      <p:pic>
        <p:nvPicPr>
          <p:cNvPr id="241" name="Google Shape;241;p43"/>
          <p:cNvPicPr preferRelativeResize="0"/>
          <p:nvPr/>
        </p:nvPicPr>
        <p:blipFill rotWithShape="1">
          <a:blip r:embed="rId3">
            <a:alphaModFix/>
          </a:blip>
          <a:srcRect b="0" l="10249" r="0" t="0"/>
          <a:stretch/>
        </p:blipFill>
        <p:spPr>
          <a:xfrm>
            <a:off x="360375" y="1171425"/>
            <a:ext cx="4822350" cy="3590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3"/>
          <p:cNvSpPr txBox="1"/>
          <p:nvPr/>
        </p:nvSpPr>
        <p:spPr>
          <a:xfrm>
            <a:off x="5427575" y="1489163"/>
            <a:ext cx="33345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verpass"/>
              <a:buChar char="●"/>
            </a:pPr>
            <a:r>
              <a:rPr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TPU (NinjaFlex)</a:t>
            </a:r>
            <a:endParaRPr sz="18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verpass"/>
              <a:buChar char="●"/>
            </a:pPr>
            <a:r>
              <a:rPr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Combines high strain and correspondingly high stress (up to 80-150 MPa)  with low density (1.005g/cm3)</a:t>
            </a:r>
            <a:endParaRPr sz="18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verpass"/>
              <a:buChar char="●"/>
            </a:pPr>
            <a:r>
              <a:rPr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Can lift and grasp high payloads of 5-7kg</a:t>
            </a:r>
            <a:endParaRPr sz="18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Economic Analysis Process Comparison</a:t>
            </a:r>
            <a:endParaRPr/>
          </a:p>
        </p:txBody>
      </p:sp>
      <p:pic>
        <p:nvPicPr>
          <p:cNvPr id="248" name="Google Shape;248;p44"/>
          <p:cNvPicPr preferRelativeResize="0"/>
          <p:nvPr/>
        </p:nvPicPr>
        <p:blipFill rotWithShape="1">
          <a:blip r:embed="rId3">
            <a:alphaModFix/>
          </a:blip>
          <a:srcRect b="25250" l="0" r="0" t="0"/>
          <a:stretch/>
        </p:blipFill>
        <p:spPr>
          <a:xfrm>
            <a:off x="50" y="2127800"/>
            <a:ext cx="6929850" cy="21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4"/>
          <p:cNvSpPr/>
          <p:nvPr/>
        </p:nvSpPr>
        <p:spPr>
          <a:xfrm rot="2702235">
            <a:off x="5292274" y="2827483"/>
            <a:ext cx="652518" cy="46796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4"/>
          <p:cNvSpPr txBox="1"/>
          <p:nvPr>
            <p:ph idx="3" type="subTitle"/>
          </p:nvPr>
        </p:nvSpPr>
        <p:spPr>
          <a:xfrm>
            <a:off x="6815988" y="257725"/>
            <a:ext cx="2328000" cy="11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100,000 Units!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Unit Cost </a:t>
            </a:r>
            <a:r>
              <a:rPr b="1" lang="en" u="sng"/>
              <a:t>Down</a:t>
            </a:r>
            <a:endParaRPr b="1"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Qb </a:t>
            </a:r>
            <a:r>
              <a:rPr b="1" lang="en" u="sng"/>
              <a:t>Up</a:t>
            </a:r>
            <a:endParaRPr b="1"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Material &amp; Labor </a:t>
            </a:r>
            <a:r>
              <a:rPr b="1" lang="en" u="sng"/>
              <a:t>Down</a:t>
            </a:r>
            <a:endParaRPr b="1" u="sng"/>
          </a:p>
        </p:txBody>
      </p:sp>
      <p:sp>
        <p:nvSpPr>
          <p:cNvPr id="251" name="Google Shape;251;p44"/>
          <p:cNvSpPr txBox="1"/>
          <p:nvPr>
            <p:ph idx="1" type="subTitle"/>
          </p:nvPr>
        </p:nvSpPr>
        <p:spPr>
          <a:xfrm>
            <a:off x="5421588" y="1555100"/>
            <a:ext cx="2727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</a:t>
            </a:r>
            <a:endParaRPr/>
          </a:p>
        </p:txBody>
      </p:sp>
      <p:sp>
        <p:nvSpPr>
          <p:cNvPr id="252" name="Google Shape;252;p44"/>
          <p:cNvSpPr txBox="1"/>
          <p:nvPr>
            <p:ph idx="2" type="subTitle"/>
          </p:nvPr>
        </p:nvSpPr>
        <p:spPr>
          <a:xfrm>
            <a:off x="3436178" y="1555100"/>
            <a:ext cx="19164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</a:t>
            </a:r>
            <a:endParaRPr/>
          </a:p>
        </p:txBody>
      </p:sp>
      <p:sp>
        <p:nvSpPr>
          <p:cNvPr id="253" name="Google Shape;253;p44"/>
          <p:cNvSpPr/>
          <p:nvPr/>
        </p:nvSpPr>
        <p:spPr>
          <a:xfrm rot="2702235">
            <a:off x="6815624" y="2827483"/>
            <a:ext cx="652518" cy="46796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 txBox="1"/>
          <p:nvPr>
            <p:ph idx="1" type="subTitle"/>
          </p:nvPr>
        </p:nvSpPr>
        <p:spPr>
          <a:xfrm>
            <a:off x="715413" y="1084950"/>
            <a:ext cx="2727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</a:t>
            </a:r>
            <a:endParaRPr/>
          </a:p>
        </p:txBody>
      </p:sp>
      <p:sp>
        <p:nvSpPr>
          <p:cNvPr id="259" name="Google Shape;259;p45"/>
          <p:cNvSpPr txBox="1"/>
          <p:nvPr>
            <p:ph idx="2" type="subTitle"/>
          </p:nvPr>
        </p:nvSpPr>
        <p:spPr>
          <a:xfrm>
            <a:off x="715412" y="2951900"/>
            <a:ext cx="2727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</a:t>
            </a:r>
            <a:endParaRPr/>
          </a:p>
        </p:txBody>
      </p:sp>
      <p:sp>
        <p:nvSpPr>
          <p:cNvPr id="260" name="Google Shape;260;p4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Economic Analysis Comparison Summary</a:t>
            </a:r>
            <a:endParaRPr/>
          </a:p>
        </p:txBody>
      </p:sp>
      <p:pic>
        <p:nvPicPr>
          <p:cNvPr id="261" name="Google Shape;26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472" y="3007130"/>
            <a:ext cx="6311616" cy="1441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5038" y="1243150"/>
            <a:ext cx="6339345" cy="144124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5"/>
          <p:cNvSpPr/>
          <p:nvPr/>
        </p:nvSpPr>
        <p:spPr>
          <a:xfrm>
            <a:off x="7914377" y="2311645"/>
            <a:ext cx="666600" cy="444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5"/>
          <p:cNvSpPr/>
          <p:nvPr/>
        </p:nvSpPr>
        <p:spPr>
          <a:xfrm>
            <a:off x="7914377" y="4056974"/>
            <a:ext cx="666600" cy="444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5"/>
          <p:cNvSpPr txBox="1"/>
          <p:nvPr>
            <p:ph idx="1" type="subTitle"/>
          </p:nvPr>
        </p:nvSpPr>
        <p:spPr>
          <a:xfrm>
            <a:off x="1575038" y="4389800"/>
            <a:ext cx="40608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28% Less Expensive!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6"/>
          <p:cNvSpPr txBox="1"/>
          <p:nvPr>
            <p:ph type="title"/>
          </p:nvPr>
        </p:nvSpPr>
        <p:spPr>
          <a:xfrm>
            <a:off x="566250" y="37407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</a:t>
            </a:r>
            <a:endParaRPr/>
          </a:p>
        </p:txBody>
      </p:sp>
      <p:pic>
        <p:nvPicPr>
          <p:cNvPr id="271" name="Google Shape;27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250" y="1122825"/>
            <a:ext cx="2780275" cy="168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250" y="2803150"/>
            <a:ext cx="2762250" cy="18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6"/>
          <p:cNvSpPr txBox="1"/>
          <p:nvPr/>
        </p:nvSpPr>
        <p:spPr>
          <a:xfrm>
            <a:off x="4103275" y="1289650"/>
            <a:ext cx="4552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verpass"/>
              <a:buChar char="●"/>
            </a:pPr>
            <a:r>
              <a:rPr lang="en" sz="20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10 inner gas gas chambers connected via one channel</a:t>
            </a:r>
            <a:endParaRPr sz="20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verpass"/>
              <a:buChar char="●"/>
            </a:pPr>
            <a:r>
              <a:rPr lang="en" sz="20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Yeoh hyperelastic model for TPU</a:t>
            </a:r>
            <a:endParaRPr sz="20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verpass"/>
              <a:buChar char="●"/>
            </a:pPr>
            <a:r>
              <a:rPr lang="en" sz="20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Meshing done using Tet elements in ABAQUS CAE</a:t>
            </a:r>
            <a:endParaRPr sz="20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71650"/>
            <a:ext cx="289852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0925" y="466875"/>
            <a:ext cx="272415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525" y="2570150"/>
            <a:ext cx="2962275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7"/>
          <p:cNvSpPr txBox="1"/>
          <p:nvPr/>
        </p:nvSpPr>
        <p:spPr>
          <a:xfrm>
            <a:off x="3748550" y="2377475"/>
            <a:ext cx="48717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verpass"/>
              <a:buChar char="●"/>
            </a:pPr>
            <a:r>
              <a:rPr lang="en" sz="17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Bending increase with increase in pressure and actuator bends in a circular trajectory</a:t>
            </a:r>
            <a:endParaRPr sz="17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verpass"/>
              <a:buChar char="●"/>
            </a:pPr>
            <a:r>
              <a:rPr lang="en" sz="17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From the angular displacement v time curve, we can see that it non linearly increases and after a certain saturation point increases again as the actuator hits the semi circle</a:t>
            </a:r>
            <a:endParaRPr sz="17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/>
          <p:nvPr>
            <p:ph type="title"/>
          </p:nvPr>
        </p:nvSpPr>
        <p:spPr>
          <a:xfrm>
            <a:off x="720000" y="445025"/>
            <a:ext cx="7704000" cy="72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University Rover Challenge?</a:t>
            </a:r>
            <a:endParaRPr/>
          </a:p>
        </p:txBody>
      </p:sp>
      <p:sp>
        <p:nvSpPr>
          <p:cNvPr id="137" name="Google Shape;137;p30"/>
          <p:cNvSpPr txBox="1"/>
          <p:nvPr>
            <p:ph idx="1" type="body"/>
          </p:nvPr>
        </p:nvSpPr>
        <p:spPr>
          <a:xfrm>
            <a:off x="633825" y="1457000"/>
            <a:ext cx="3699900" cy="31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</a:t>
            </a:r>
            <a:r>
              <a:rPr lang="en" sz="1600"/>
              <a:t>robotics</a:t>
            </a:r>
            <a:r>
              <a:rPr lang="en" sz="1600"/>
              <a:t> challenge taken on by the CU Rover Team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This challenge models multiple space </a:t>
            </a:r>
            <a:r>
              <a:rPr lang="en" sz="1600"/>
              <a:t>missions for the current Mars Rover to complete.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3725" y="1639327"/>
            <a:ext cx="4688874" cy="23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0"/>
          <p:cNvSpPr txBox="1"/>
          <p:nvPr/>
        </p:nvSpPr>
        <p:spPr>
          <a:xfrm>
            <a:off x="5329875" y="4011325"/>
            <a:ext cx="326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rPr>
              <a:t>Reference</a:t>
            </a:r>
            <a:r>
              <a:rPr lang="en" sz="1200"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rPr>
              <a:t>: https://urc.marssociety.org/</a:t>
            </a:r>
            <a:endParaRPr sz="1200">
              <a:solidFill>
                <a:schemeClr val="accent2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8" title="GIF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39200" cy="471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35000"/>
            <a:ext cx="8839200" cy="411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0"/>
          <p:cNvSpPr txBox="1"/>
          <p:nvPr>
            <p:ph idx="1" type="body"/>
          </p:nvPr>
        </p:nvSpPr>
        <p:spPr>
          <a:xfrm>
            <a:off x="949225" y="1152475"/>
            <a:ext cx="37068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Goals: 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Reveal opportunity to minimize the number of extraneous or </a:t>
            </a:r>
            <a:r>
              <a:rPr lang="en"/>
              <a:t>unnecessary</a:t>
            </a:r>
            <a:r>
              <a:rPr lang="en"/>
              <a:t> parts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Standardize</a:t>
            </a:r>
            <a:r>
              <a:rPr lang="en"/>
              <a:t> where possible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Simplify assembly for </a:t>
            </a:r>
            <a:r>
              <a:rPr lang="en"/>
              <a:t>manufacturer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Outcomes: 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Reduced number of hardware parts by 10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Increased number of interfaces in the proximal bar </a:t>
            </a:r>
            <a:r>
              <a:rPr lang="en"/>
              <a:t>linkage</a:t>
            </a:r>
            <a:r>
              <a:rPr lang="en"/>
              <a:t> and shoulder mount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Gripper assembly </a:t>
            </a:r>
            <a:r>
              <a:rPr lang="en"/>
              <a:t>reduced</a:t>
            </a:r>
            <a:r>
              <a:rPr lang="en"/>
              <a:t> from 26 to 5 parts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5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DFA Complexity </a:t>
            </a:r>
            <a:endParaRPr/>
          </a:p>
        </p:txBody>
      </p:sp>
      <p:pic>
        <p:nvPicPr>
          <p:cNvPr id="298" name="Google Shape;29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7175" y="1231625"/>
            <a:ext cx="2121650" cy="1617758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50"/>
          <p:cNvSpPr txBox="1"/>
          <p:nvPr>
            <p:ph idx="1" type="body"/>
          </p:nvPr>
        </p:nvSpPr>
        <p:spPr>
          <a:xfrm>
            <a:off x="7583350" y="345975"/>
            <a:ext cx="1560600" cy="8115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Delta (Δ) =  </a:t>
            </a:r>
            <a:r>
              <a:rPr lang="en"/>
              <a:t>-4.97</a:t>
            </a:r>
            <a:endParaRPr/>
          </a:p>
        </p:txBody>
      </p:sp>
      <p:pic>
        <p:nvPicPr>
          <p:cNvPr id="300" name="Google Shape;30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1738" y="2923533"/>
            <a:ext cx="2092537" cy="1989317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50"/>
          <p:cNvSpPr txBox="1"/>
          <p:nvPr/>
        </p:nvSpPr>
        <p:spPr>
          <a:xfrm>
            <a:off x="7738829" y="1231625"/>
            <a:ext cx="96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verpass"/>
                <a:ea typeface="Overpass"/>
                <a:cs typeface="Overpass"/>
                <a:sym typeface="Overpass"/>
              </a:rPr>
              <a:t>V1</a:t>
            </a:r>
            <a:endParaRPr b="1">
              <a:solidFill>
                <a:schemeClr val="accent4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02" name="Google Shape;302;p50"/>
          <p:cNvSpPr txBox="1"/>
          <p:nvPr/>
        </p:nvSpPr>
        <p:spPr>
          <a:xfrm>
            <a:off x="7805050" y="2923525"/>
            <a:ext cx="124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verpass"/>
                <a:ea typeface="Overpass"/>
                <a:cs typeface="Overpass"/>
                <a:sym typeface="Overpass"/>
              </a:rPr>
              <a:t>Final</a:t>
            </a:r>
            <a:endParaRPr b="1">
              <a:solidFill>
                <a:schemeClr val="accent4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1"/>
          <p:cNvSpPr txBox="1"/>
          <p:nvPr>
            <p:ph idx="1" type="body"/>
          </p:nvPr>
        </p:nvSpPr>
        <p:spPr>
          <a:xfrm>
            <a:off x="177700" y="1152475"/>
            <a:ext cx="37068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Goals: 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Standardize</a:t>
            </a:r>
            <a:r>
              <a:rPr lang="en"/>
              <a:t> and evaluate the utility of each part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Determine the </a:t>
            </a:r>
            <a:r>
              <a:rPr lang="en"/>
              <a:t>minimum</a:t>
            </a:r>
            <a:r>
              <a:rPr lang="en"/>
              <a:t> number of theoretical and practical parts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Optimize</a:t>
            </a:r>
            <a:r>
              <a:rPr lang="en"/>
              <a:t> the functionality of each part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Outcomes: 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Number of hardware parts remained roughly the same 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Combined bar linkage and pulley gear (2 less parts)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51"/>
          <p:cNvSpPr txBox="1"/>
          <p:nvPr>
            <p:ph type="title"/>
          </p:nvPr>
        </p:nvSpPr>
        <p:spPr>
          <a:xfrm>
            <a:off x="55145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Theoretical &amp; Practical Efficiency </a:t>
            </a:r>
            <a:endParaRPr/>
          </a:p>
        </p:txBody>
      </p:sp>
      <p:sp>
        <p:nvSpPr>
          <p:cNvPr id="309" name="Google Shape;309;p51"/>
          <p:cNvSpPr txBox="1"/>
          <p:nvPr>
            <p:ph idx="1" type="body"/>
          </p:nvPr>
        </p:nvSpPr>
        <p:spPr>
          <a:xfrm>
            <a:off x="7205850" y="345975"/>
            <a:ext cx="1938300" cy="8115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Delta (Δ) = +</a:t>
            </a:r>
            <a:r>
              <a:rPr lang="en"/>
              <a:t> 11.5%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Delta (Δ)  = + </a:t>
            </a:r>
            <a:r>
              <a:rPr lang="en"/>
              <a:t>16.7%</a:t>
            </a:r>
            <a:endParaRPr/>
          </a:p>
        </p:txBody>
      </p:sp>
      <p:pic>
        <p:nvPicPr>
          <p:cNvPr id="310" name="Google Shape;31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7625" y="1416684"/>
            <a:ext cx="1501477" cy="2610038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1"/>
          <p:cNvSpPr txBox="1"/>
          <p:nvPr/>
        </p:nvSpPr>
        <p:spPr>
          <a:xfrm>
            <a:off x="4430925" y="3993425"/>
            <a:ext cx="257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Double 2 Bar Linkage with Attached Pulley </a:t>
            </a:r>
            <a:endParaRPr b="1">
              <a:solidFill>
                <a:schemeClr val="accent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12" name="Google Shape;312;p51"/>
          <p:cNvSpPr txBox="1"/>
          <p:nvPr/>
        </p:nvSpPr>
        <p:spPr>
          <a:xfrm>
            <a:off x="6747450" y="3993425"/>
            <a:ext cx="222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2 Bar Linkage </a:t>
            </a:r>
            <a:endParaRPr b="1">
              <a:solidFill>
                <a:schemeClr val="accent3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with Merged Pulley</a:t>
            </a:r>
            <a:endParaRPr b="1">
              <a:solidFill>
                <a:schemeClr val="accent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13" name="Google Shape;313;p51"/>
          <p:cNvSpPr txBox="1"/>
          <p:nvPr/>
        </p:nvSpPr>
        <p:spPr>
          <a:xfrm>
            <a:off x="3958613" y="1710075"/>
            <a:ext cx="42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verpass"/>
                <a:ea typeface="Overpass"/>
                <a:cs typeface="Overpass"/>
                <a:sym typeface="Overpass"/>
              </a:rPr>
              <a:t>V1</a:t>
            </a:r>
            <a:endParaRPr b="1">
              <a:solidFill>
                <a:schemeClr val="accent4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14" name="Google Shape;314;p51"/>
          <p:cNvSpPr txBox="1"/>
          <p:nvPr/>
        </p:nvSpPr>
        <p:spPr>
          <a:xfrm>
            <a:off x="6700299" y="1416675"/>
            <a:ext cx="7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verpass"/>
                <a:ea typeface="Overpass"/>
                <a:cs typeface="Overpass"/>
                <a:sym typeface="Overpass"/>
              </a:rPr>
              <a:t>Final</a:t>
            </a:r>
            <a:endParaRPr b="1">
              <a:solidFill>
                <a:schemeClr val="accent4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315" name="Google Shape;31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5050" y="1710075"/>
            <a:ext cx="2089496" cy="202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2"/>
          <p:cNvSpPr txBox="1"/>
          <p:nvPr>
            <p:ph idx="1" type="body"/>
          </p:nvPr>
        </p:nvSpPr>
        <p:spPr>
          <a:xfrm>
            <a:off x="177700" y="1152475"/>
            <a:ext cx="37068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Goals: 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Improve ease of assembly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Prevent incorrect orientation of components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Prevent missing components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Outcomes: 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Reduced number of parts in the gripper assembly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Standardize</a:t>
            </a:r>
            <a:r>
              <a:rPr lang="en"/>
              <a:t> gears throughout assembly 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Reduce complexity of parts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5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Error Proofing</a:t>
            </a:r>
            <a:endParaRPr/>
          </a:p>
        </p:txBody>
      </p:sp>
      <p:sp>
        <p:nvSpPr>
          <p:cNvPr id="322" name="Google Shape;322;p52"/>
          <p:cNvSpPr txBox="1"/>
          <p:nvPr>
            <p:ph idx="1" type="body"/>
          </p:nvPr>
        </p:nvSpPr>
        <p:spPr>
          <a:xfrm>
            <a:off x="7452600" y="345975"/>
            <a:ext cx="1691400" cy="8115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Delta (Δ) = -</a:t>
            </a:r>
            <a:r>
              <a:rPr lang="en"/>
              <a:t> 0.42</a:t>
            </a:r>
            <a:endParaRPr/>
          </a:p>
        </p:txBody>
      </p:sp>
      <p:pic>
        <p:nvPicPr>
          <p:cNvPr id="323" name="Google Shape;32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9950" y="1636863"/>
            <a:ext cx="2526349" cy="225959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2"/>
          <p:cNvSpPr txBox="1"/>
          <p:nvPr/>
        </p:nvSpPr>
        <p:spPr>
          <a:xfrm>
            <a:off x="4138027" y="1236675"/>
            <a:ext cx="187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91919"/>
                </a:solidFill>
                <a:latin typeface="Overpass"/>
                <a:ea typeface="Overpass"/>
                <a:cs typeface="Overpass"/>
                <a:sym typeface="Overpass"/>
              </a:rPr>
              <a:t>Two Different Gears</a:t>
            </a:r>
            <a:endParaRPr b="1">
              <a:solidFill>
                <a:srgbClr val="191919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325" name="Google Shape;325;p52"/>
          <p:cNvCxnSpPr>
            <a:stCxn id="324" idx="3"/>
          </p:cNvCxnSpPr>
          <p:nvPr/>
        </p:nvCxnSpPr>
        <p:spPr>
          <a:xfrm flipH="1">
            <a:off x="5642527" y="1436775"/>
            <a:ext cx="369600" cy="1970700"/>
          </a:xfrm>
          <a:prstGeom prst="straightConnector1">
            <a:avLst/>
          </a:prstGeom>
          <a:noFill/>
          <a:ln cap="flat" cmpd="sng" w="28575">
            <a:solidFill>
              <a:srgbClr val="19191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6" name="Google Shape;326;p52"/>
          <p:cNvCxnSpPr>
            <a:stCxn id="324" idx="3"/>
          </p:cNvCxnSpPr>
          <p:nvPr/>
        </p:nvCxnSpPr>
        <p:spPr>
          <a:xfrm flipH="1">
            <a:off x="5320327" y="1436775"/>
            <a:ext cx="691800" cy="1101600"/>
          </a:xfrm>
          <a:prstGeom prst="straightConnector1">
            <a:avLst/>
          </a:prstGeom>
          <a:noFill/>
          <a:ln cap="flat" cmpd="sng" w="28575">
            <a:solidFill>
              <a:srgbClr val="19191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7" name="Google Shape;327;p52"/>
          <p:cNvSpPr txBox="1"/>
          <p:nvPr/>
        </p:nvSpPr>
        <p:spPr>
          <a:xfrm>
            <a:off x="3513688" y="1636875"/>
            <a:ext cx="42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verpass"/>
                <a:ea typeface="Overpass"/>
                <a:cs typeface="Overpass"/>
                <a:sym typeface="Overpass"/>
              </a:rPr>
              <a:t>V1</a:t>
            </a:r>
            <a:endParaRPr b="1">
              <a:solidFill>
                <a:schemeClr val="accent4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328" name="Google Shape;328;p52"/>
          <p:cNvPicPr preferRelativeResize="0"/>
          <p:nvPr/>
        </p:nvPicPr>
        <p:blipFill rotWithShape="1">
          <a:blip r:embed="rId4">
            <a:alphaModFix/>
          </a:blip>
          <a:srcRect b="0" l="6672" r="0" t="0"/>
          <a:stretch/>
        </p:blipFill>
        <p:spPr>
          <a:xfrm rot="5400000">
            <a:off x="6213512" y="2097025"/>
            <a:ext cx="2835925" cy="19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2"/>
          <p:cNvSpPr txBox="1"/>
          <p:nvPr/>
        </p:nvSpPr>
        <p:spPr>
          <a:xfrm>
            <a:off x="6694427" y="1236675"/>
            <a:ext cx="187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91919"/>
                </a:solidFill>
                <a:latin typeface="Overpass"/>
                <a:ea typeface="Overpass"/>
                <a:cs typeface="Overpass"/>
                <a:sym typeface="Overpass"/>
              </a:rPr>
              <a:t>Standardize Gears</a:t>
            </a:r>
            <a:endParaRPr b="1">
              <a:solidFill>
                <a:srgbClr val="191919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330" name="Google Shape;330;p52"/>
          <p:cNvCxnSpPr/>
          <p:nvPr/>
        </p:nvCxnSpPr>
        <p:spPr>
          <a:xfrm flipH="1">
            <a:off x="8311500" y="3078450"/>
            <a:ext cx="112500" cy="835800"/>
          </a:xfrm>
          <a:prstGeom prst="straightConnector1">
            <a:avLst/>
          </a:prstGeom>
          <a:noFill/>
          <a:ln cap="flat" cmpd="sng" w="28575">
            <a:solidFill>
              <a:srgbClr val="19191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1" name="Google Shape;331;p52"/>
          <p:cNvCxnSpPr/>
          <p:nvPr/>
        </p:nvCxnSpPr>
        <p:spPr>
          <a:xfrm rot="10800000">
            <a:off x="7600200" y="2866300"/>
            <a:ext cx="823800" cy="252600"/>
          </a:xfrm>
          <a:prstGeom prst="straightConnector1">
            <a:avLst/>
          </a:prstGeom>
          <a:noFill/>
          <a:ln cap="flat" cmpd="sng" w="28575">
            <a:solidFill>
              <a:srgbClr val="19191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2" name="Google Shape;332;p52"/>
          <p:cNvCxnSpPr/>
          <p:nvPr/>
        </p:nvCxnSpPr>
        <p:spPr>
          <a:xfrm rot="10800000">
            <a:off x="8244000" y="2478400"/>
            <a:ext cx="180000" cy="640500"/>
          </a:xfrm>
          <a:prstGeom prst="straightConnector1">
            <a:avLst/>
          </a:prstGeom>
          <a:noFill/>
          <a:ln cap="flat" cmpd="sng" w="28575">
            <a:solidFill>
              <a:srgbClr val="19191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3" name="Google Shape;333;p52"/>
          <p:cNvSpPr txBox="1"/>
          <p:nvPr/>
        </p:nvSpPr>
        <p:spPr>
          <a:xfrm>
            <a:off x="8540525" y="1636875"/>
            <a:ext cx="124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verpass"/>
                <a:ea typeface="Overpass"/>
                <a:cs typeface="Overpass"/>
                <a:sym typeface="Overpass"/>
              </a:rPr>
              <a:t>Final</a:t>
            </a:r>
            <a:endParaRPr b="1">
              <a:solidFill>
                <a:schemeClr val="accent4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3"/>
          <p:cNvSpPr txBox="1"/>
          <p:nvPr>
            <p:ph idx="1" type="body"/>
          </p:nvPr>
        </p:nvSpPr>
        <p:spPr>
          <a:xfrm>
            <a:off x="177700" y="1152475"/>
            <a:ext cx="37068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Goals: 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Prevent difficulty for </a:t>
            </a:r>
            <a:r>
              <a:rPr lang="en"/>
              <a:t>manufacturer</a:t>
            </a:r>
            <a:r>
              <a:rPr lang="en"/>
              <a:t> to </a:t>
            </a:r>
            <a:r>
              <a:rPr lang="en"/>
              <a:t>assemble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Remove any hazards when handling the components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Outcomes: 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Initial design components were pretty robust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Only change was a result of adding the pressure tubes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Depending on thick the tube design will be varies the stiffness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5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Handling </a:t>
            </a:r>
            <a:endParaRPr/>
          </a:p>
        </p:txBody>
      </p:sp>
      <p:sp>
        <p:nvSpPr>
          <p:cNvPr id="340" name="Google Shape;340;p53"/>
          <p:cNvSpPr txBox="1"/>
          <p:nvPr>
            <p:ph idx="1" type="body"/>
          </p:nvPr>
        </p:nvSpPr>
        <p:spPr>
          <a:xfrm>
            <a:off x="7452600" y="345975"/>
            <a:ext cx="1691400" cy="8115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Delta (Δ) = +0.05</a:t>
            </a:r>
            <a:endParaRPr/>
          </a:p>
        </p:txBody>
      </p:sp>
      <p:pic>
        <p:nvPicPr>
          <p:cNvPr id="341" name="Google Shape;341;p53"/>
          <p:cNvPicPr preferRelativeResize="0"/>
          <p:nvPr/>
        </p:nvPicPr>
        <p:blipFill rotWithShape="1">
          <a:blip r:embed="rId3">
            <a:alphaModFix/>
          </a:blip>
          <a:srcRect b="8423" l="7612" r="11060" t="12997"/>
          <a:stretch/>
        </p:blipFill>
        <p:spPr>
          <a:xfrm>
            <a:off x="4656575" y="1411802"/>
            <a:ext cx="3767425" cy="28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53"/>
          <p:cNvSpPr/>
          <p:nvPr/>
        </p:nvSpPr>
        <p:spPr>
          <a:xfrm>
            <a:off x="5000600" y="1925950"/>
            <a:ext cx="1090200" cy="10569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3" name="Google Shape;34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1550" y="3253100"/>
            <a:ext cx="10477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3"/>
          <p:cNvSpPr txBox="1"/>
          <p:nvPr/>
        </p:nvSpPr>
        <p:spPr>
          <a:xfrm>
            <a:off x="8428891" y="1411800"/>
            <a:ext cx="96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verpass"/>
                <a:ea typeface="Overpass"/>
                <a:cs typeface="Overpass"/>
                <a:sym typeface="Overpass"/>
              </a:rPr>
              <a:t>Final</a:t>
            </a:r>
            <a:endParaRPr b="1">
              <a:solidFill>
                <a:schemeClr val="accent4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345" name="Google Shape;345;p53"/>
          <p:cNvCxnSpPr/>
          <p:nvPr/>
        </p:nvCxnSpPr>
        <p:spPr>
          <a:xfrm flipH="1">
            <a:off x="5459800" y="2249300"/>
            <a:ext cx="296700" cy="1265100"/>
          </a:xfrm>
          <a:prstGeom prst="straightConnector1">
            <a:avLst/>
          </a:prstGeom>
          <a:noFill/>
          <a:ln cap="flat" cmpd="sng" w="28575">
            <a:solidFill>
              <a:srgbClr val="19191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4"/>
          <p:cNvSpPr txBox="1"/>
          <p:nvPr>
            <p:ph idx="1" type="body"/>
          </p:nvPr>
        </p:nvSpPr>
        <p:spPr>
          <a:xfrm>
            <a:off x="177700" y="1152475"/>
            <a:ext cx="37068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Goals: 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Prevent difficulty in alignment 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Prevent additional steps or effort to hold down assembly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Prevent obstruction to key features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Outcomes: 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More compact finger actuation system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Motor pockets inside the shaft and wrist joint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5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Insertion </a:t>
            </a:r>
            <a:endParaRPr/>
          </a:p>
        </p:txBody>
      </p:sp>
      <p:sp>
        <p:nvSpPr>
          <p:cNvPr id="352" name="Google Shape;352;p54"/>
          <p:cNvSpPr txBox="1"/>
          <p:nvPr>
            <p:ph idx="1" type="body"/>
          </p:nvPr>
        </p:nvSpPr>
        <p:spPr>
          <a:xfrm>
            <a:off x="7452600" y="345975"/>
            <a:ext cx="1691400" cy="8115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Delta (Δ) = -0.46</a:t>
            </a:r>
            <a:endParaRPr/>
          </a:p>
        </p:txBody>
      </p:sp>
      <p:pic>
        <p:nvPicPr>
          <p:cNvPr id="353" name="Google Shape;353;p54"/>
          <p:cNvPicPr preferRelativeResize="0"/>
          <p:nvPr/>
        </p:nvPicPr>
        <p:blipFill rotWithShape="1">
          <a:blip r:embed="rId3">
            <a:alphaModFix/>
          </a:blip>
          <a:srcRect b="8423" l="7612" r="11060" t="12997"/>
          <a:stretch/>
        </p:blipFill>
        <p:spPr>
          <a:xfrm>
            <a:off x="4661475" y="1459002"/>
            <a:ext cx="3767425" cy="28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54"/>
          <p:cNvSpPr/>
          <p:nvPr/>
        </p:nvSpPr>
        <p:spPr>
          <a:xfrm>
            <a:off x="5000600" y="1925950"/>
            <a:ext cx="1005300" cy="10041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54"/>
          <p:cNvSpPr/>
          <p:nvPr/>
        </p:nvSpPr>
        <p:spPr>
          <a:xfrm>
            <a:off x="6822650" y="1517450"/>
            <a:ext cx="1090200" cy="10569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54"/>
          <p:cNvSpPr/>
          <p:nvPr/>
        </p:nvSpPr>
        <p:spPr>
          <a:xfrm>
            <a:off x="6915950" y="2640175"/>
            <a:ext cx="640500" cy="7020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54"/>
          <p:cNvSpPr txBox="1"/>
          <p:nvPr/>
        </p:nvSpPr>
        <p:spPr>
          <a:xfrm>
            <a:off x="8428891" y="1411800"/>
            <a:ext cx="96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verpass"/>
                <a:ea typeface="Overpass"/>
                <a:cs typeface="Overpass"/>
                <a:sym typeface="Overpass"/>
              </a:rPr>
              <a:t>Final</a:t>
            </a:r>
            <a:endParaRPr b="1">
              <a:solidFill>
                <a:schemeClr val="accent4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358" name="Google Shape;358;p54"/>
          <p:cNvCxnSpPr/>
          <p:nvPr/>
        </p:nvCxnSpPr>
        <p:spPr>
          <a:xfrm flipH="1" rot="10800000">
            <a:off x="5722800" y="1824500"/>
            <a:ext cx="1590900" cy="1685400"/>
          </a:xfrm>
          <a:prstGeom prst="straightConnector1">
            <a:avLst/>
          </a:prstGeom>
          <a:noFill/>
          <a:ln cap="flat" cmpd="sng" w="28575">
            <a:solidFill>
              <a:srgbClr val="19191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9" name="Google Shape;359;p54"/>
          <p:cNvSpPr txBox="1"/>
          <p:nvPr/>
        </p:nvSpPr>
        <p:spPr>
          <a:xfrm>
            <a:off x="4690802" y="3542150"/>
            <a:ext cx="187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91919"/>
                </a:solidFill>
                <a:latin typeface="Overpass"/>
                <a:ea typeface="Overpass"/>
                <a:cs typeface="Overpass"/>
                <a:sym typeface="Overpass"/>
              </a:rPr>
              <a:t>Self-Locating Feature</a:t>
            </a:r>
            <a:endParaRPr b="1" sz="1200">
              <a:solidFill>
                <a:srgbClr val="191919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644" y="1985469"/>
            <a:ext cx="2179684" cy="17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5"/>
          <p:cNvSpPr txBox="1"/>
          <p:nvPr>
            <p:ph idx="1" type="body"/>
          </p:nvPr>
        </p:nvSpPr>
        <p:spPr>
          <a:xfrm>
            <a:off x="177700" y="1152475"/>
            <a:ext cx="37068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Goals: 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Reduce </a:t>
            </a:r>
            <a:r>
              <a:rPr lang="en"/>
              <a:t>number</a:t>
            </a:r>
            <a:r>
              <a:rPr lang="en"/>
              <a:t> of reorientations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Reduce secondary screwing, adhesive, etc. operations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Keep system simple- prevent needing to test, measure, or adjust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Outcomes: 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Reduced number of screw operations at the gripper assembly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Did add several adhesive steps for the regulator and finger actuators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Reduced number of secondary operations for </a:t>
            </a:r>
            <a:r>
              <a:rPr lang="en"/>
              <a:t>securing</a:t>
            </a:r>
            <a:r>
              <a:rPr lang="en"/>
              <a:t> stepper motors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5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Secondary Operations </a:t>
            </a:r>
            <a:endParaRPr/>
          </a:p>
        </p:txBody>
      </p:sp>
      <p:sp>
        <p:nvSpPr>
          <p:cNvPr id="367" name="Google Shape;367;p55"/>
          <p:cNvSpPr txBox="1"/>
          <p:nvPr>
            <p:ph idx="1" type="body"/>
          </p:nvPr>
        </p:nvSpPr>
        <p:spPr>
          <a:xfrm>
            <a:off x="7452600" y="345975"/>
            <a:ext cx="1691400" cy="8115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Delta (Δ) = -0.25</a:t>
            </a:r>
            <a:endParaRPr/>
          </a:p>
        </p:txBody>
      </p:sp>
      <p:pic>
        <p:nvPicPr>
          <p:cNvPr id="368" name="Google Shape;368;p55"/>
          <p:cNvPicPr preferRelativeResize="0"/>
          <p:nvPr/>
        </p:nvPicPr>
        <p:blipFill rotWithShape="1">
          <a:blip r:embed="rId4">
            <a:alphaModFix/>
          </a:blip>
          <a:srcRect b="8423" l="7612" r="11060" t="12997"/>
          <a:stretch/>
        </p:blipFill>
        <p:spPr>
          <a:xfrm>
            <a:off x="6259125" y="1882413"/>
            <a:ext cx="2629400" cy="19565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5"/>
          <p:cNvSpPr/>
          <p:nvPr/>
        </p:nvSpPr>
        <p:spPr>
          <a:xfrm>
            <a:off x="4393875" y="1952925"/>
            <a:ext cx="732900" cy="7413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55"/>
          <p:cNvSpPr/>
          <p:nvPr/>
        </p:nvSpPr>
        <p:spPr>
          <a:xfrm>
            <a:off x="6424925" y="1985475"/>
            <a:ext cx="1090200" cy="10569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55"/>
          <p:cNvSpPr/>
          <p:nvPr/>
        </p:nvSpPr>
        <p:spPr>
          <a:xfrm>
            <a:off x="4928400" y="2604250"/>
            <a:ext cx="841500" cy="8115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55"/>
          <p:cNvSpPr txBox="1"/>
          <p:nvPr/>
        </p:nvSpPr>
        <p:spPr>
          <a:xfrm>
            <a:off x="7089616" y="1438775"/>
            <a:ext cx="96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verpass"/>
                <a:ea typeface="Overpass"/>
                <a:cs typeface="Overpass"/>
                <a:sym typeface="Overpass"/>
              </a:rPr>
              <a:t>Final</a:t>
            </a:r>
            <a:endParaRPr b="1">
              <a:solidFill>
                <a:schemeClr val="accent4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73" name="Google Shape;373;p55"/>
          <p:cNvSpPr txBox="1"/>
          <p:nvPr/>
        </p:nvSpPr>
        <p:spPr>
          <a:xfrm>
            <a:off x="4639279" y="1552725"/>
            <a:ext cx="96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verpass"/>
                <a:ea typeface="Overpass"/>
                <a:cs typeface="Overpass"/>
                <a:sym typeface="Overpass"/>
              </a:rPr>
              <a:t>V1</a:t>
            </a:r>
            <a:endParaRPr b="1">
              <a:solidFill>
                <a:schemeClr val="accent4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DFA Analysis and Comparison</a:t>
            </a:r>
            <a:endParaRPr/>
          </a:p>
        </p:txBody>
      </p:sp>
      <p:graphicFrame>
        <p:nvGraphicFramePr>
          <p:cNvPr id="379" name="Google Shape;379;p56"/>
          <p:cNvGraphicFramePr/>
          <p:nvPr/>
        </p:nvGraphicFramePr>
        <p:xfrm>
          <a:off x="1236175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{8735F4C0-B47D-46E5-8949-58A47C4B635F}</a:tableStyleId>
              </a:tblPr>
              <a:tblGrid>
                <a:gridCol w="1329525"/>
                <a:gridCol w="1329525"/>
                <a:gridCol w="1329525"/>
                <a:gridCol w="1329525"/>
                <a:gridCol w="1329525"/>
              </a:tblGrid>
              <a:tr h="273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DFA Metrics</a:t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C8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Original</a:t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C8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Revised</a:t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C8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Delta (Δ)</a:t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C8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Improvement?</a:t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C800"/>
                    </a:solidFill>
                  </a:tcPr>
                </a:tc>
              </a:tr>
              <a:tr h="49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DFA Complexity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80.28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75.31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-4.97</a:t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431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Theoretical Efficiency (%)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29.2%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39.6%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+ 11.5%</a:t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431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Practical Efficiency (%)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27.7%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43.4%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+16.7%</a:t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438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Error Proofing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0.47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0.05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-0.42</a:t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534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Handling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0.00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0.05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+0.05</a:t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4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Insertion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1.32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0.86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-0.46</a:t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574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Secondary Operations 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0.63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0.38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-0.25</a:t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80" name="Google Shape;38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5528" y="1336800"/>
            <a:ext cx="500100" cy="44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1903" y="2276600"/>
            <a:ext cx="500100" cy="44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1903" y="2746500"/>
            <a:ext cx="500100" cy="44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5528" y="3719675"/>
            <a:ext cx="500100" cy="44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1903" y="4241075"/>
            <a:ext cx="500100" cy="44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1903" y="1806700"/>
            <a:ext cx="500100" cy="44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1648" y="3213750"/>
            <a:ext cx="467860" cy="5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and Final Thoughts</a:t>
            </a:r>
            <a:endParaRPr/>
          </a:p>
        </p:txBody>
      </p:sp>
      <p:sp>
        <p:nvSpPr>
          <p:cNvPr id="392" name="Google Shape;392;p57"/>
          <p:cNvSpPr txBox="1"/>
          <p:nvPr>
            <p:ph idx="4294967295" type="body"/>
          </p:nvPr>
        </p:nvSpPr>
        <p:spPr>
          <a:xfrm>
            <a:off x="581850" y="1144400"/>
            <a:ext cx="7704000" cy="36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This </a:t>
            </a:r>
            <a:r>
              <a:rPr lang="en" sz="1800"/>
              <a:t>assembly</a:t>
            </a:r>
            <a:r>
              <a:rPr lang="en" sz="1800"/>
              <a:t> has decreased in complexity and increased cost effectiveness.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DFA Complexity </a:t>
            </a:r>
            <a:r>
              <a:rPr lang="en" sz="1800"/>
              <a:t>decreased by 4.97 points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Unit Price has decreased by $216.75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Going forward..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This assembly will be prototyped and tested in Summer 2022  by the CU Rover Team.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/>
          <p:nvPr>
            <p:ph type="title"/>
          </p:nvPr>
        </p:nvSpPr>
        <p:spPr>
          <a:xfrm>
            <a:off x="720000" y="445025"/>
            <a:ext cx="7704000" cy="77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complete physical tasks on Mars? </a:t>
            </a:r>
            <a:endParaRPr/>
          </a:p>
        </p:txBody>
      </p:sp>
      <p:sp>
        <p:nvSpPr>
          <p:cNvPr id="145" name="Google Shape;145;p31"/>
          <p:cNvSpPr txBox="1"/>
          <p:nvPr>
            <p:ph idx="1" type="body"/>
          </p:nvPr>
        </p:nvSpPr>
        <p:spPr>
          <a:xfrm>
            <a:off x="683750" y="1281650"/>
            <a:ext cx="3654000" cy="3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answer is: Robotics.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Mechanical systems in space will needed to understand the properties of other planets.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 this analysis we will be evaluating the manufacturability of a robotic arm.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650" y="1223525"/>
            <a:ext cx="4178601" cy="23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1"/>
          <p:cNvSpPr txBox="1"/>
          <p:nvPr>
            <p:ph idx="1" type="body"/>
          </p:nvPr>
        </p:nvSpPr>
        <p:spPr>
          <a:xfrm>
            <a:off x="4656950" y="3646625"/>
            <a:ext cx="3871800" cy="42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Reference: </a:t>
            </a:r>
            <a:r>
              <a:rPr lang="en"/>
              <a:t>https://mars.nasa.gov/mars2020/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8"/>
          <p:cNvSpPr txBox="1"/>
          <p:nvPr>
            <p:ph type="ctrTitle"/>
          </p:nvPr>
        </p:nvSpPr>
        <p:spPr>
          <a:xfrm>
            <a:off x="821800" y="1006350"/>
            <a:ext cx="5137500" cy="21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 Eco Process Comparison</a:t>
            </a:r>
            <a:endParaRPr/>
          </a:p>
        </p:txBody>
      </p:sp>
      <p:pic>
        <p:nvPicPr>
          <p:cNvPr id="403" name="Google Shape;40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0050" y="1017725"/>
            <a:ext cx="428059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 redesign economic analysis</a:t>
            </a:r>
            <a:endParaRPr/>
          </a:p>
        </p:txBody>
      </p:sp>
      <p:pic>
        <p:nvPicPr>
          <p:cNvPr id="409" name="Google Shape;40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917699" cy="360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1205" y="1170125"/>
            <a:ext cx="3735470" cy="360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 Economic Analysis</a:t>
            </a:r>
            <a:endParaRPr/>
          </a:p>
        </p:txBody>
      </p:sp>
      <p:pic>
        <p:nvPicPr>
          <p:cNvPr id="416" name="Google Shape;41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550" y="1017725"/>
            <a:ext cx="3318502" cy="412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8015" y="1017725"/>
            <a:ext cx="3493160" cy="4125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the Robotic Arm</a:t>
            </a:r>
            <a:endParaRPr/>
          </a:p>
        </p:txBody>
      </p:sp>
      <p:sp>
        <p:nvSpPr>
          <p:cNvPr id="153" name="Google Shape;153;p32"/>
          <p:cNvSpPr txBox="1"/>
          <p:nvPr>
            <p:ph idx="1" type="body"/>
          </p:nvPr>
        </p:nvSpPr>
        <p:spPr>
          <a:xfrm>
            <a:off x="720000" y="1048550"/>
            <a:ext cx="4546200" cy="35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Four axis of rotation on this robotic manipulator</a:t>
            </a:r>
            <a:endParaRPr sz="14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Base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Linkage Assembly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Wrist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Gripper</a:t>
            </a:r>
            <a:endParaRPr sz="1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Soft robotic gripper for fragile objects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Four stepper motors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Total weight: 38 lb (17.24 kg)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Total </a:t>
            </a:r>
            <a:r>
              <a:rPr lang="en" sz="1400"/>
              <a:t>length</a:t>
            </a:r>
            <a:r>
              <a:rPr lang="en" sz="1400"/>
              <a:t> extended: 35 in (0.89 m)</a:t>
            </a:r>
            <a:endParaRPr sz="1400"/>
          </a:p>
        </p:txBody>
      </p:sp>
      <p:pic>
        <p:nvPicPr>
          <p:cNvPr id="154" name="Google Shape;15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176" y="1308650"/>
            <a:ext cx="3476825" cy="310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our design objectives?</a:t>
            </a:r>
            <a:endParaRPr/>
          </a:p>
        </p:txBody>
      </p:sp>
      <p:sp>
        <p:nvSpPr>
          <p:cNvPr id="160" name="Google Shape;160;p33"/>
          <p:cNvSpPr txBox="1"/>
          <p:nvPr>
            <p:ph idx="1" type="body"/>
          </p:nvPr>
        </p:nvSpPr>
        <p:spPr>
          <a:xfrm>
            <a:off x="720000" y="1048550"/>
            <a:ext cx="7704000" cy="11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light </a:t>
            </a:r>
            <a:r>
              <a:rPr lang="en" sz="1600"/>
              <a:t>weight</a:t>
            </a:r>
            <a:r>
              <a:rPr lang="en" sz="1600"/>
              <a:t> and cost effective robotic arm.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Simplified assembly of a robotic arm.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To develop a mechanical system for future citizens of Mars could purchase to understand and study their new planet. </a:t>
            </a:r>
            <a:endParaRPr sz="1600"/>
          </a:p>
        </p:txBody>
      </p:sp>
      <p:pic>
        <p:nvPicPr>
          <p:cNvPr id="161" name="Google Shape;1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3125" y="2202975"/>
            <a:ext cx="1350326" cy="23239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3"/>
          <p:cNvSpPr txBox="1"/>
          <p:nvPr>
            <p:ph idx="1" type="body"/>
          </p:nvPr>
        </p:nvSpPr>
        <p:spPr>
          <a:xfrm>
            <a:off x="3357034" y="4526900"/>
            <a:ext cx="2242500" cy="3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Reference: Marvin the Martian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Black Box Diagram </a:t>
            </a:r>
            <a:endParaRPr/>
          </a:p>
        </p:txBody>
      </p:sp>
      <p:pic>
        <p:nvPicPr>
          <p:cNvPr id="168" name="Google Shape;168;p34"/>
          <p:cNvPicPr preferRelativeResize="0"/>
          <p:nvPr/>
        </p:nvPicPr>
        <p:blipFill rotWithShape="1">
          <a:blip r:embed="rId3">
            <a:alphaModFix/>
          </a:blip>
          <a:srcRect b="0" l="0" r="4003" t="18533"/>
          <a:stretch/>
        </p:blipFill>
        <p:spPr>
          <a:xfrm>
            <a:off x="1236590" y="1884550"/>
            <a:ext cx="6670825" cy="194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Glassbox diagram</a:t>
            </a:r>
            <a:endParaRPr/>
          </a:p>
        </p:txBody>
      </p:sp>
      <p:sp>
        <p:nvSpPr>
          <p:cNvPr id="174" name="Google Shape;174;p35"/>
          <p:cNvSpPr txBox="1"/>
          <p:nvPr>
            <p:ph idx="1" type="body"/>
          </p:nvPr>
        </p:nvSpPr>
        <p:spPr>
          <a:xfrm>
            <a:off x="720000" y="1048550"/>
            <a:ext cx="7704000" cy="35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5"/>
          <p:cNvPicPr preferRelativeResize="0"/>
          <p:nvPr/>
        </p:nvPicPr>
        <p:blipFill rotWithShape="1">
          <a:blip r:embed="rId3">
            <a:alphaModFix/>
          </a:blip>
          <a:srcRect b="1864" l="0" r="0" t="0"/>
          <a:stretch/>
        </p:blipFill>
        <p:spPr>
          <a:xfrm>
            <a:off x="1600200" y="1414475"/>
            <a:ext cx="594360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Fishbone diagram</a:t>
            </a:r>
            <a:endParaRPr/>
          </a:p>
        </p:txBody>
      </p:sp>
      <p:pic>
        <p:nvPicPr>
          <p:cNvPr id="181" name="Google Shape;18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5625" y="1098625"/>
            <a:ext cx="5092880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"/>
          <p:cNvSpPr txBox="1"/>
          <p:nvPr>
            <p:ph type="title"/>
          </p:nvPr>
        </p:nvSpPr>
        <p:spPr>
          <a:xfrm>
            <a:off x="779125" y="1967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Patent Search</a:t>
            </a:r>
            <a:endParaRPr/>
          </a:p>
        </p:txBody>
      </p:sp>
      <p:pic>
        <p:nvPicPr>
          <p:cNvPr id="187" name="Google Shape;1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825" y="816675"/>
            <a:ext cx="2288025" cy="19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813" y="2772000"/>
            <a:ext cx="2288025" cy="202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7"/>
          <p:cNvSpPr txBox="1"/>
          <p:nvPr/>
        </p:nvSpPr>
        <p:spPr>
          <a:xfrm>
            <a:off x="1273300" y="4798050"/>
            <a:ext cx="681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FF"/>
                </a:solidFill>
              </a:rPr>
              <a:t>US 11,045,959 B2 </a:t>
            </a:r>
            <a:endParaRPr sz="17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90" name="Google Shape;190;p37"/>
          <p:cNvSpPr txBox="1"/>
          <p:nvPr/>
        </p:nvSpPr>
        <p:spPr>
          <a:xfrm>
            <a:off x="4126925" y="816675"/>
            <a:ext cx="48243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verpass"/>
              <a:buChar char="●"/>
            </a:pPr>
            <a:r>
              <a:rPr lang="en" sz="16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Has a gripper hub and a finger actuator that applies pressure change</a:t>
            </a:r>
            <a:endParaRPr sz="16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verpass"/>
              <a:buChar char="●"/>
            </a:pPr>
            <a:r>
              <a:rPr lang="en" sz="16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Include an elastomeric outer surface surrounding an internal void, and each is configured to curl when there is a pressure change in the finger</a:t>
            </a:r>
            <a:endParaRPr sz="16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verpass"/>
              <a:buChar char="●"/>
            </a:pPr>
            <a:r>
              <a:rPr lang="en" sz="16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This actuator has high behavioral diversity, large </a:t>
            </a:r>
            <a:r>
              <a:rPr lang="en" sz="16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degrees</a:t>
            </a:r>
            <a:r>
              <a:rPr lang="en" sz="16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 of freedom, continuum topology and low weight</a:t>
            </a:r>
            <a:endParaRPr sz="16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verpass"/>
              <a:buChar char="●"/>
            </a:pPr>
            <a:r>
              <a:rPr lang="en" sz="16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This makes grasping more :</a:t>
            </a:r>
            <a:endParaRPr sz="16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verpass"/>
              <a:buChar char="-"/>
            </a:pPr>
            <a:r>
              <a:rPr lang="en" sz="16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Robust</a:t>
            </a:r>
            <a:endParaRPr sz="16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verpass"/>
              <a:buChar char="-"/>
            </a:pPr>
            <a:r>
              <a:rPr lang="en" sz="16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Inherently compliant</a:t>
            </a:r>
            <a:endParaRPr sz="16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verpass"/>
              <a:buChar char="-"/>
            </a:pPr>
            <a:r>
              <a:rPr lang="en" sz="16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Inexpensive</a:t>
            </a:r>
            <a:endParaRPr sz="16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s Colonization Thesis by Slidesgo">
  <a:themeElements>
    <a:clrScheme name="Simple Light">
      <a:dk1>
        <a:srgbClr val="5D2D0F"/>
      </a:dk1>
      <a:lt1>
        <a:srgbClr val="FFFFFF"/>
      </a:lt1>
      <a:dk2>
        <a:srgbClr val="8A4506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